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5"/>
  </p:notesMasterIdLst>
  <p:sldIdLst>
    <p:sldId id="256" r:id="rId2"/>
    <p:sldId id="257" r:id="rId3"/>
    <p:sldId id="288" r:id="rId4"/>
    <p:sldId id="261" r:id="rId5"/>
    <p:sldId id="289" r:id="rId6"/>
    <p:sldId id="290" r:id="rId7"/>
    <p:sldId id="28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58" r:id="rId17"/>
    <p:sldId id="270" r:id="rId18"/>
    <p:sldId id="272" r:id="rId19"/>
    <p:sldId id="259" r:id="rId20"/>
    <p:sldId id="274" r:id="rId21"/>
    <p:sldId id="276" r:id="rId22"/>
    <p:sldId id="277" r:id="rId23"/>
    <p:sldId id="275" r:id="rId24"/>
    <p:sldId id="260" r:id="rId25"/>
    <p:sldId id="278" r:id="rId26"/>
    <p:sldId id="279" r:id="rId27"/>
    <p:sldId id="283" r:id="rId28"/>
    <p:sldId id="280" r:id="rId29"/>
    <p:sldId id="281" r:id="rId30"/>
    <p:sldId id="286" r:id="rId31"/>
    <p:sldId id="282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350D0-7776-4A20-8415-54701FB4E680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DFF4-3AE9-4C3E-A721-121FD2D78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8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53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28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5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43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81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75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0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96AB-9139-4FFA-B437-2B95D1F957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6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1811A1-2BD6-4E84-927E-DB17010259D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7C69BE-4277-4A2D-A74E-1E1E026C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Romanticism to Realism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 smtClean="0"/>
              <a:t>Let’s Compare - Paintings</a:t>
            </a:r>
            <a:endParaRPr lang="en-US" sz="4800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4891" y="1752600"/>
            <a:ext cx="4267200" cy="639762"/>
          </a:xfrm>
        </p:spPr>
        <p:txBody>
          <a:bodyPr>
            <a:noAutofit/>
          </a:bodyPr>
          <a:lstStyle/>
          <a:p>
            <a:r>
              <a:rPr lang="en-US" sz="4000" u="sng" dirty="0">
                <a:latin typeface="Monotype Corsiva" charset="0"/>
              </a:rPr>
              <a:t>White </a:t>
            </a:r>
            <a:r>
              <a:rPr lang="en-US" sz="4000" u="sng" dirty="0" smtClean="0">
                <a:latin typeface="Monotype Corsiva" charset="0"/>
              </a:rPr>
              <a:t>Horse</a:t>
            </a:r>
            <a:r>
              <a:rPr lang="en-US" sz="4000" dirty="0">
                <a:latin typeface="Monotype Corsiva" charset="0"/>
              </a:rPr>
              <a:t> </a:t>
            </a:r>
            <a:r>
              <a:rPr lang="en-US" sz="4000" dirty="0" smtClean="0">
                <a:latin typeface="Monotype Corsiva" charset="0"/>
              </a:rPr>
              <a:t>- Constable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Romantic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3607" y="1676400"/>
            <a:ext cx="4041775" cy="639762"/>
          </a:xfrm>
        </p:spPr>
        <p:txBody>
          <a:bodyPr>
            <a:noAutofit/>
          </a:bodyPr>
          <a:lstStyle/>
          <a:p>
            <a:r>
              <a:rPr lang="en-US" sz="3200" dirty="0"/>
              <a:t>The Gleaners, 1857</a:t>
            </a:r>
            <a:br>
              <a:rPr lang="en-US" sz="3200" dirty="0"/>
            </a:br>
            <a:r>
              <a:rPr lang="en-US" sz="3200" dirty="0"/>
              <a:t>Jean-François Millet </a:t>
            </a:r>
          </a:p>
        </p:txBody>
      </p:sp>
      <p:pic>
        <p:nvPicPr>
          <p:cNvPr id="8" name="Content Placeholder 3" descr="C:\Documents and Settings\kcalvano\Desktop\art pictures\Romanticism\constable white hor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4572000" cy="310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Realistic</a:t>
            </a:r>
            <a:endParaRPr lang="en-US" sz="3200" dirty="0"/>
          </a:p>
        </p:txBody>
      </p:sp>
      <p:pic>
        <p:nvPicPr>
          <p:cNvPr id="11" name="Picture 5" descr="glean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276600"/>
            <a:ext cx="4250964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Your turn!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Now you tell me – which of these is realistic or romantic?</a:t>
            </a:r>
            <a:endParaRPr lang="en-US" sz="5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kcalvano\Desktop\My Pictures\courbet-stonebreak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7724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CCCFF"/>
                </a:solidFill>
                <a:latin typeface="PMingLiU" pitchFamily="18" charset="-120"/>
              </a:rPr>
              <a:t>Courbet	</a:t>
            </a:r>
            <a:r>
              <a:rPr lang="en-US" b="1" i="1" dirty="0">
                <a:solidFill>
                  <a:srgbClr val="CCCCFF"/>
                </a:solidFill>
                <a:latin typeface="PMingLiU" pitchFamily="18" charset="-120"/>
              </a:rPr>
              <a:t>The Stonebreakers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REALISTIC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Men are ordinary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Ordinary events</a:t>
            </a:r>
            <a:endParaRPr lang="en-US" sz="5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6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kcalvano\Desktop\art pictures\Romanticism\friedrich-wander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531495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876"/>
            <a:ext cx="3200400" cy="1549924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Monotype Corsiva" charset="0"/>
              </a:rPr>
              <a:t>Friedrich – </a:t>
            </a:r>
            <a:br>
              <a:rPr lang="en-US" sz="4800" dirty="0" smtClean="0">
                <a:latin typeface="Monotype Corsiva" charset="0"/>
              </a:rPr>
            </a:br>
            <a:r>
              <a:rPr lang="en-US" sz="4800" u="sng" dirty="0" smtClean="0">
                <a:latin typeface="Monotype Corsiva" charset="0"/>
              </a:rPr>
              <a:t>Wanderer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ROMANTIC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Man as “god”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Mysterious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Nature!</a:t>
            </a:r>
            <a:endParaRPr lang="en-US" sz="5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7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kcalvano\Desktop\art pictures\Realism\millet woman baking bre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"/>
            <a:ext cx="5133975" cy="6484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CCFF"/>
                </a:solidFill>
                <a:latin typeface="PMingLiU" pitchFamily="18" charset="-120"/>
              </a:rPr>
              <a:t>Millet</a:t>
            </a:r>
            <a:r>
              <a:rPr lang="en-US" dirty="0">
                <a:solidFill>
                  <a:srgbClr val="CCCCFF"/>
                </a:solidFill>
                <a:latin typeface="PMingLiU" pitchFamily="18" charset="-120"/>
              </a:rPr>
              <a:t> </a:t>
            </a:r>
            <a:r>
              <a:rPr lang="en-US" dirty="0" smtClean="0">
                <a:solidFill>
                  <a:srgbClr val="CCCCFF"/>
                </a:solidFill>
                <a:latin typeface="PMingLiU" pitchFamily="18" charset="-120"/>
              </a:rPr>
              <a:t>– </a:t>
            </a:r>
            <a:br>
              <a:rPr lang="en-US" dirty="0" smtClean="0">
                <a:solidFill>
                  <a:srgbClr val="CCCCFF"/>
                </a:solidFill>
                <a:latin typeface="PMingLiU" pitchFamily="18" charset="-120"/>
              </a:rPr>
            </a:br>
            <a:r>
              <a:rPr lang="en-US" b="1" i="1" dirty="0" smtClean="0">
                <a:solidFill>
                  <a:srgbClr val="CCCCFF"/>
                </a:solidFill>
                <a:latin typeface="PMingLiU" pitchFamily="18" charset="-120"/>
              </a:rPr>
              <a:t>Woman </a:t>
            </a:r>
            <a:r>
              <a:rPr lang="en-US" b="1" i="1" dirty="0">
                <a:solidFill>
                  <a:srgbClr val="CCCCFF"/>
                </a:solidFill>
                <a:latin typeface="PMingLiU" pitchFamily="18" charset="-120"/>
              </a:rPr>
              <a:t>Baking </a:t>
            </a:r>
            <a:r>
              <a:rPr lang="en-US" b="1" i="1" dirty="0" smtClean="0">
                <a:solidFill>
                  <a:srgbClr val="CCCCFF"/>
                </a:solidFill>
                <a:latin typeface="PMingLiU" pitchFamily="18" charset="-120"/>
              </a:rPr>
              <a:t/>
            </a:r>
            <a:br>
              <a:rPr lang="en-US" b="1" i="1" dirty="0" smtClean="0">
                <a:solidFill>
                  <a:srgbClr val="CCCCFF"/>
                </a:solidFill>
                <a:latin typeface="PMingLiU" pitchFamily="18" charset="-120"/>
              </a:rPr>
            </a:br>
            <a:r>
              <a:rPr lang="en-US" b="1" i="1" dirty="0" smtClean="0">
                <a:solidFill>
                  <a:srgbClr val="CCCCFF"/>
                </a:solidFill>
                <a:latin typeface="PMingLiU" pitchFamily="18" charset="-120"/>
              </a:rPr>
              <a:t>Bread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0"/>
            <a:ext cx="3657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Arial Rounded MT Bold" pitchFamily="34" charset="0"/>
              </a:rPr>
              <a:t>REALISTIC! </a:t>
            </a:r>
            <a:endParaRPr lang="en-US" sz="44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18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kcalvano\Desktop\art pictures\Romanticism\Friedrich_Monk_by_the_Se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" t="963" r="2644" b="3789"/>
          <a:stretch>
            <a:fillRect/>
          </a:stretch>
        </p:blipFill>
        <p:spPr bwMode="auto">
          <a:xfrm>
            <a:off x="124788" y="914400"/>
            <a:ext cx="9012285" cy="583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107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Monotype Corsiva" charset="0"/>
              </a:rPr>
              <a:t>Friedrich - </a:t>
            </a:r>
            <a:r>
              <a:rPr lang="en-US" b="1" u="sng" dirty="0" smtClean="0">
                <a:latin typeface="Monotype Corsiva" charset="0"/>
              </a:rPr>
              <a:t>Monk </a:t>
            </a:r>
            <a:r>
              <a:rPr lang="en-US" b="1" u="sng" dirty="0">
                <a:latin typeface="Monotype Corsiva" charset="0"/>
              </a:rPr>
              <a:t>by the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430" y="2209800"/>
            <a:ext cx="750189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 Rounded MT Bold" pitchFamily="34" charset="0"/>
              </a:rPr>
              <a:t>ROMANTIC!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 Rounded MT Bold" pitchFamily="34" charset="0"/>
              </a:rPr>
              <a:t>(look at that nature…)</a:t>
            </a:r>
          </a:p>
        </p:txBody>
      </p:sp>
    </p:spTree>
    <p:extLst>
      <p:ext uri="{BB962C8B-B14F-4D97-AF65-F5344CB8AC3E}">
        <p14:creationId xmlns:p14="http://schemas.microsoft.com/office/powerpoint/2010/main" val="323366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Good Morning! 1/6/2015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Turn-in: </a:t>
            </a:r>
            <a:r>
              <a:rPr lang="en-US" sz="3200" dirty="0" smtClean="0"/>
              <a:t>Nothing</a:t>
            </a:r>
          </a:p>
          <a:p>
            <a:r>
              <a:rPr lang="en-US" sz="3200" b="1" dirty="0" smtClean="0"/>
              <a:t>Take out: </a:t>
            </a:r>
            <a:r>
              <a:rPr lang="en-US" sz="3200" dirty="0" smtClean="0"/>
              <a:t>Textbook, writing utensil, rom to real packet</a:t>
            </a:r>
          </a:p>
          <a:p>
            <a:r>
              <a:rPr lang="en-US" sz="3200" b="1" dirty="0" smtClean="0"/>
              <a:t>Fast Five: </a:t>
            </a:r>
            <a:r>
              <a:rPr lang="en-US" sz="3200" dirty="0" smtClean="0"/>
              <a:t>None</a:t>
            </a:r>
          </a:p>
          <a:p>
            <a:r>
              <a:rPr lang="en-US" sz="3200" b="1" dirty="0" smtClean="0"/>
              <a:t>Homework: </a:t>
            </a:r>
            <a:r>
              <a:rPr lang="en-US" sz="3200" dirty="0" smtClean="0"/>
              <a:t>book review (if not already finished)</a:t>
            </a:r>
          </a:p>
          <a:p>
            <a:r>
              <a:rPr lang="en-US" sz="3200" dirty="0" smtClean="0"/>
              <a:t>For you ahead of the game: Bacon will review and score your entry then click publish. You may then copy and paste your entry into turnitin.com. I will not enter your score into skyward until turnitin.com is complete. Thanks!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30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Literature Comparison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err="1" smtClean="0">
                <a:latin typeface="Bell MT" pitchFamily="18" charset="0"/>
              </a:rPr>
              <a:t>Pg</a:t>
            </a:r>
            <a:r>
              <a:rPr lang="en-US" sz="4000" b="1" dirty="0" smtClean="0">
                <a:latin typeface="Bell MT" pitchFamily="18" charset="0"/>
              </a:rPr>
              <a:t> 917 line 1 – 20</a:t>
            </a:r>
          </a:p>
          <a:p>
            <a:pPr lvl="1"/>
            <a:r>
              <a:rPr lang="en-US" sz="4000" b="1" u="sng" dirty="0" smtClean="0">
                <a:latin typeface="Bell MT" pitchFamily="18" charset="0"/>
              </a:rPr>
              <a:t>What</a:t>
            </a:r>
            <a:r>
              <a:rPr lang="en-US" sz="4000" dirty="0" smtClean="0">
                <a:latin typeface="Bell MT" pitchFamily="18" charset="0"/>
              </a:rPr>
              <a:t> is being described?</a:t>
            </a:r>
          </a:p>
          <a:p>
            <a:pPr lvl="1"/>
            <a:r>
              <a:rPr lang="en-US" sz="4000" b="1" u="sng" dirty="0" smtClean="0">
                <a:latin typeface="Bell MT" pitchFamily="18" charset="0"/>
              </a:rPr>
              <a:t>How</a:t>
            </a:r>
            <a:r>
              <a:rPr lang="en-US" sz="4000" dirty="0" smtClean="0">
                <a:latin typeface="Bell MT" pitchFamily="18" charset="0"/>
              </a:rPr>
              <a:t> is it being described? </a:t>
            </a:r>
          </a:p>
          <a:p>
            <a:r>
              <a:rPr lang="en-US" sz="4000" b="1" dirty="0" err="1" smtClean="0">
                <a:latin typeface="Bell MT" pitchFamily="18" charset="0"/>
              </a:rPr>
              <a:t>Pg</a:t>
            </a:r>
            <a:r>
              <a:rPr lang="en-US" sz="4000" b="1" dirty="0" smtClean="0">
                <a:latin typeface="Bell MT" pitchFamily="18" charset="0"/>
              </a:rPr>
              <a:t> 977 first paragraph</a:t>
            </a:r>
          </a:p>
          <a:p>
            <a:pPr lvl="1"/>
            <a:r>
              <a:rPr lang="en-US" sz="4000" b="1" u="sng" dirty="0" smtClean="0">
                <a:latin typeface="Bell MT" pitchFamily="18" charset="0"/>
              </a:rPr>
              <a:t>What</a:t>
            </a:r>
            <a:r>
              <a:rPr lang="en-US" sz="4000" dirty="0" smtClean="0">
                <a:latin typeface="Bell MT" pitchFamily="18" charset="0"/>
              </a:rPr>
              <a:t> is being described?</a:t>
            </a:r>
          </a:p>
          <a:p>
            <a:pPr lvl="1"/>
            <a:r>
              <a:rPr lang="en-US" sz="4000" b="1" u="sng" dirty="0" smtClean="0">
                <a:latin typeface="Bell MT" pitchFamily="18" charset="0"/>
              </a:rPr>
              <a:t>How</a:t>
            </a:r>
            <a:r>
              <a:rPr lang="en-US" sz="4000" dirty="0" smtClean="0">
                <a:latin typeface="Bell MT" pitchFamily="18" charset="0"/>
              </a:rPr>
              <a:t> is it being described?</a:t>
            </a:r>
          </a:p>
          <a:p>
            <a:pPr lvl="1"/>
            <a:r>
              <a:rPr lang="en-US" sz="4000" dirty="0" smtClean="0">
                <a:latin typeface="Bell MT" pitchFamily="18" charset="0"/>
              </a:rPr>
              <a:t>THINK: Characteristics and details which support Romanticism or Realism</a:t>
            </a:r>
            <a:endParaRPr lang="en-US" sz="40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>
                <a:latin typeface="Bell MT" pitchFamily="18" charset="0"/>
              </a:rPr>
              <a:t>1. Take apart your prompt</a:t>
            </a:r>
          </a:p>
          <a:p>
            <a:pPr lvl="1"/>
            <a:r>
              <a:rPr lang="en-US" dirty="0">
                <a:latin typeface="Bell MT" pitchFamily="18" charset="0"/>
              </a:rPr>
              <a:t>What is my prompt </a:t>
            </a:r>
            <a:r>
              <a:rPr lang="en-US" i="1" dirty="0">
                <a:latin typeface="Bell MT" pitchFamily="18" charset="0"/>
              </a:rPr>
              <a:t>really</a:t>
            </a:r>
            <a:r>
              <a:rPr lang="en-US" dirty="0">
                <a:latin typeface="Bell MT" pitchFamily="18" charset="0"/>
              </a:rPr>
              <a:t> asking me?</a:t>
            </a:r>
          </a:p>
          <a:p>
            <a:pPr lvl="1"/>
            <a:r>
              <a:rPr lang="en-US" dirty="0">
                <a:latin typeface="Bell MT" pitchFamily="18" charset="0"/>
              </a:rPr>
              <a:t>Underline “Using the two pieces you read for the activity”</a:t>
            </a:r>
          </a:p>
          <a:p>
            <a:r>
              <a:rPr lang="en-US" dirty="0">
                <a:latin typeface="Bell MT" pitchFamily="18" charset="0"/>
              </a:rPr>
              <a:t>2. Formulate an opinion (a.k.a. answer the prompt)</a:t>
            </a:r>
          </a:p>
          <a:p>
            <a:r>
              <a:rPr lang="en-US" dirty="0">
                <a:latin typeface="Bell MT" pitchFamily="18" charset="0"/>
              </a:rPr>
              <a:t>3. What will you need to support your opinion?</a:t>
            </a:r>
          </a:p>
          <a:p>
            <a:pPr lvl="1"/>
            <a:r>
              <a:rPr lang="en-US" dirty="0">
                <a:latin typeface="Bell MT" pitchFamily="18" charset="0"/>
              </a:rPr>
              <a:t>Text based evidence that I can connect to my opinion – in this case also “people in today’s society” </a:t>
            </a:r>
          </a:p>
          <a:p>
            <a:r>
              <a:rPr lang="en-US" dirty="0">
                <a:latin typeface="Bell MT" pitchFamily="18" charset="0"/>
              </a:rPr>
              <a:t>4. What do you want the reader to gain?(so what)</a:t>
            </a:r>
          </a:p>
          <a:p>
            <a:r>
              <a:rPr lang="en-US" dirty="0">
                <a:latin typeface="Bell MT" pitchFamily="18" charset="0"/>
              </a:rPr>
              <a:t>5. Fill in your how/why, argument, and so what</a:t>
            </a:r>
          </a:p>
          <a:p>
            <a:r>
              <a:rPr lang="en-US" dirty="0">
                <a:latin typeface="Bell MT" pitchFamily="18" charset="0"/>
              </a:rPr>
              <a:t>6. Draft a thesis by combining them. </a:t>
            </a:r>
          </a:p>
          <a:p>
            <a:r>
              <a:rPr lang="en-US" dirty="0">
                <a:latin typeface="Bell MT" pitchFamily="18" charset="0"/>
              </a:rPr>
              <a:t>7. Read it out loud. At least three times. </a:t>
            </a:r>
          </a:p>
          <a:p>
            <a:r>
              <a:rPr lang="en-US" dirty="0">
                <a:latin typeface="Bell MT" pitchFamily="18" charset="0"/>
              </a:rPr>
              <a:t>8. Make edits as necessary</a:t>
            </a:r>
          </a:p>
          <a:p>
            <a:r>
              <a:rPr lang="en-US" dirty="0">
                <a:latin typeface="Bell MT" pitchFamily="18" charset="0"/>
              </a:rPr>
              <a:t>9. Rewrite the final in the “Thesis Statement”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Good Morning! 1/7/2015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Turn-in: </a:t>
            </a:r>
            <a:r>
              <a:rPr lang="en-US" sz="4000" dirty="0" smtClean="0"/>
              <a:t>Nothing</a:t>
            </a:r>
          </a:p>
          <a:p>
            <a:r>
              <a:rPr lang="en-US" sz="4000" b="1" dirty="0" smtClean="0"/>
              <a:t>Take out: </a:t>
            </a:r>
            <a:r>
              <a:rPr lang="en-US" sz="4000" dirty="0" smtClean="0"/>
              <a:t>Packet, writing utensil</a:t>
            </a:r>
          </a:p>
          <a:p>
            <a:r>
              <a:rPr lang="en-US" sz="4000" b="1" dirty="0" smtClean="0"/>
              <a:t>Fast Five: </a:t>
            </a:r>
            <a:r>
              <a:rPr lang="en-US" sz="4000" dirty="0" smtClean="0"/>
              <a:t>If you were to put the differences between Romantic and Realist literature in your own words, what would it be?</a:t>
            </a:r>
          </a:p>
          <a:p>
            <a:r>
              <a:rPr lang="en-US" sz="4000" b="1" dirty="0" smtClean="0"/>
              <a:t>Homework: </a:t>
            </a:r>
            <a:r>
              <a:rPr lang="en-US" sz="4000" dirty="0" smtClean="0"/>
              <a:t>None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02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Good Morning! 1/11/2016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95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Turn-in:</a:t>
            </a:r>
            <a:r>
              <a:rPr lang="en-US" sz="3600" b="1" dirty="0"/>
              <a:t> </a:t>
            </a:r>
            <a:endParaRPr lang="en-US" sz="3600" b="1" dirty="0" smtClean="0"/>
          </a:p>
          <a:p>
            <a:r>
              <a:rPr lang="en-US" sz="3600" b="1" u="sng" dirty="0" smtClean="0"/>
              <a:t>Take </a:t>
            </a:r>
            <a:r>
              <a:rPr lang="en-US" sz="3600" b="1" u="sng" dirty="0" smtClean="0"/>
              <a:t>out: </a:t>
            </a:r>
            <a:r>
              <a:rPr lang="en-US" sz="3600" dirty="0" smtClean="0"/>
              <a:t>Romanticism homework, journal, writing utensil</a:t>
            </a:r>
            <a:endParaRPr lang="en-US" sz="3600" dirty="0"/>
          </a:p>
          <a:p>
            <a:r>
              <a:rPr lang="en-US" sz="3600" b="1" u="sng" dirty="0" smtClean="0"/>
              <a:t>Fast Five:</a:t>
            </a:r>
            <a:r>
              <a:rPr lang="en-US" sz="3600" dirty="0" smtClean="0"/>
              <a:t> </a:t>
            </a:r>
            <a:r>
              <a:rPr lang="en-US" sz="3600" dirty="0" smtClean="0"/>
              <a:t>Work on page 878!</a:t>
            </a:r>
            <a:endParaRPr lang="en-US" sz="3600" b="1" dirty="0" smtClean="0"/>
          </a:p>
          <a:p>
            <a:r>
              <a:rPr lang="en-US" sz="3600" b="1" u="sng" dirty="0" smtClean="0"/>
              <a:t>Homework</a:t>
            </a:r>
            <a:r>
              <a:rPr lang="en-US" sz="3600" b="1" u="sng" dirty="0"/>
              <a:t>:</a:t>
            </a:r>
            <a:r>
              <a:rPr lang="en-US" sz="3600" u="sng" dirty="0"/>
              <a:t> </a:t>
            </a:r>
            <a:r>
              <a:rPr lang="en-US" sz="3600" dirty="0" smtClean="0"/>
              <a:t> Poetry characteristic identification, individual book assignment (1/19/16)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Respond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Bell MT" pitchFamily="18" charset="0"/>
              </a:rPr>
              <a:t>In English journal respond:</a:t>
            </a:r>
          </a:p>
          <a:p>
            <a:pPr lvl="1"/>
            <a:r>
              <a:rPr lang="en-US" sz="4000" dirty="0" smtClean="0">
                <a:latin typeface="Bell MT" pitchFamily="18" charset="0"/>
              </a:rPr>
              <a:t>Pick two characteristics from each Romanticism and Realism</a:t>
            </a:r>
          </a:p>
          <a:p>
            <a:pPr lvl="1"/>
            <a:r>
              <a:rPr lang="en-US" sz="4000" dirty="0" smtClean="0">
                <a:latin typeface="Bell MT" pitchFamily="18" charset="0"/>
              </a:rPr>
              <a:t>What would each characteristic look like in poetry?</a:t>
            </a:r>
          </a:p>
          <a:p>
            <a:pPr lvl="1"/>
            <a:r>
              <a:rPr lang="en-US" sz="4000" dirty="0" smtClean="0">
                <a:latin typeface="Bell MT" pitchFamily="18" charset="0"/>
              </a:rPr>
              <a:t>What poetic devices could you use to aid in writing each style of poem?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7708"/>
            <a:ext cx="8991600" cy="637445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Bell MT" pitchFamily="18" charset="0"/>
              </a:rPr>
              <a:t>Subject: </a:t>
            </a:r>
            <a:r>
              <a:rPr lang="en-US" sz="3600" b="1" u="sng" dirty="0" smtClean="0">
                <a:latin typeface="Bell MT" pitchFamily="18" charset="0"/>
              </a:rPr>
              <a:t>Mango</a:t>
            </a:r>
          </a:p>
          <a:p>
            <a:r>
              <a:rPr lang="en-US" sz="3600" b="1" dirty="0" smtClean="0">
                <a:latin typeface="Bell MT" pitchFamily="18" charset="0"/>
              </a:rPr>
              <a:t>Romantic Lines: 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The mighty, magnificent mango sits upon the majestic oak,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An oak, whose life was taken too soon.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The tragedy saddens my soul, 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O! How I long to hold the delicate, succulent fruit,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I may understand it’s true wondrous nature,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I may taste the exotic delicacies of it’s orange flesh.</a:t>
            </a:r>
          </a:p>
          <a:p>
            <a:pPr marL="365760" lvl="1" indent="0">
              <a:buNone/>
            </a:pPr>
            <a:r>
              <a:rPr lang="en-US" sz="2400" dirty="0" smtClean="0">
                <a:latin typeface="Bell MT" pitchFamily="18" charset="0"/>
              </a:rPr>
              <a:t>The mango speaks it’s truths as the juice runs languorously </a:t>
            </a:r>
            <a:br>
              <a:rPr lang="en-US" sz="2400" dirty="0" smtClean="0">
                <a:latin typeface="Bell MT" pitchFamily="18" charset="0"/>
              </a:rPr>
            </a:br>
            <a:r>
              <a:rPr lang="en-US" sz="2400" dirty="0" smtClean="0">
                <a:latin typeface="Bell MT" pitchFamily="18" charset="0"/>
              </a:rPr>
              <a:t>Down my hand.</a:t>
            </a:r>
          </a:p>
          <a:p>
            <a:pPr marL="365760" lvl="1" indent="0">
              <a:buNone/>
            </a:pPr>
            <a:endParaRPr lang="en-US" sz="2400" dirty="0" smtClean="0">
              <a:latin typeface="Bell MT" pitchFamily="18" charset="0"/>
            </a:endParaRPr>
          </a:p>
          <a:p>
            <a:pPr marL="365760" lvl="1" indent="0">
              <a:buNone/>
            </a:pPr>
            <a:r>
              <a:rPr lang="en-US" sz="2400" b="1" dirty="0" smtClean="0">
                <a:latin typeface="Bell MT" pitchFamily="18" charset="0"/>
              </a:rPr>
              <a:t>Characteristics: </a:t>
            </a:r>
            <a:r>
              <a:rPr lang="en-US" sz="2400" dirty="0" smtClean="0">
                <a:latin typeface="Bell MT" pitchFamily="18" charset="0"/>
              </a:rPr>
              <a:t>Connection to nature, passionate emotions, formal language.</a:t>
            </a:r>
          </a:p>
          <a:p>
            <a:pPr marL="365760" lvl="1" indent="0">
              <a:buNone/>
            </a:pPr>
            <a:r>
              <a:rPr lang="en-US" sz="2400" b="1" dirty="0" smtClean="0">
                <a:latin typeface="Bell MT" pitchFamily="18" charset="0"/>
              </a:rPr>
              <a:t>Lit devices: </a:t>
            </a:r>
            <a:r>
              <a:rPr lang="en-US" sz="2400" dirty="0" smtClean="0">
                <a:latin typeface="Bell MT" pitchFamily="18" charset="0"/>
              </a:rPr>
              <a:t>Alliteration, repetition, enjambment, personification</a:t>
            </a:r>
          </a:p>
        </p:txBody>
      </p:sp>
      <p:pic>
        <p:nvPicPr>
          <p:cNvPr id="1026" name="Picture 2" descr="http://cache2.asset-cache.net/gc/180514910-tree-stump-removal-gettyimages.jpg?v=1&amp;c=IWSAsset&amp;k=2&amp;d=3%2B1c%2B%2Fkcu21r1KOS7F2Diy10MfeXwDUpBKM%2FDWS8Rcyhdi6Ct%2BwtfQakprTyut1C&amp;p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457449" cy="118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hd1ygb3Lv55kCDt38yGo2H7IPSTwY5_R3NLxF7Ci3OSvCJuQ5QQ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3" b="23022"/>
          <a:stretch/>
        </p:blipFill>
        <p:spPr bwMode="auto">
          <a:xfrm>
            <a:off x="7391400" y="150263"/>
            <a:ext cx="782616" cy="46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19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304800"/>
            <a:ext cx="9144000" cy="6400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500" b="1" dirty="0">
                <a:latin typeface="Bell MT" pitchFamily="18" charset="0"/>
              </a:rPr>
              <a:t>Realistic Lines:</a:t>
            </a:r>
          </a:p>
          <a:p>
            <a:pPr marL="365760" lvl="1" indent="0">
              <a:buNone/>
            </a:pPr>
            <a:r>
              <a:rPr lang="en-US" sz="3000" dirty="0">
                <a:latin typeface="Bell MT" pitchFamily="18" charset="0"/>
              </a:rPr>
              <a:t>The pale mango sits on a tree stump, </a:t>
            </a:r>
            <a:r>
              <a:rPr lang="en-US" sz="3000" dirty="0" smtClean="0">
                <a:latin typeface="Bell MT" pitchFamily="18" charset="0"/>
              </a:rPr>
              <a:t/>
            </a:r>
            <a:br>
              <a:rPr lang="en-US" sz="3000" dirty="0" smtClean="0">
                <a:latin typeface="Bell MT" pitchFamily="18" charset="0"/>
              </a:rPr>
            </a:br>
            <a:r>
              <a:rPr lang="en-US" sz="3000" dirty="0" smtClean="0">
                <a:latin typeface="Bell MT" pitchFamily="18" charset="0"/>
              </a:rPr>
              <a:t>taking </a:t>
            </a:r>
            <a:r>
              <a:rPr lang="en-US" sz="3000" dirty="0">
                <a:latin typeface="Bell MT" pitchFamily="18" charset="0"/>
              </a:rPr>
              <a:t>in the light of the day,</a:t>
            </a:r>
          </a:p>
          <a:p>
            <a:pPr marL="365760" lvl="1" indent="0">
              <a:buNone/>
            </a:pPr>
            <a:r>
              <a:rPr lang="en-US" sz="3000" dirty="0">
                <a:latin typeface="Bell MT" pitchFamily="18" charset="0"/>
              </a:rPr>
              <a:t>I wonder where you came from little mango?</a:t>
            </a:r>
          </a:p>
          <a:p>
            <a:pPr marL="365760" lvl="1" indent="0">
              <a:buNone/>
            </a:pPr>
            <a:r>
              <a:rPr lang="en-US" sz="3000" dirty="0">
                <a:latin typeface="Bell MT" pitchFamily="18" charset="0"/>
              </a:rPr>
              <a:t>The pale pink color blended </a:t>
            </a:r>
            <a:r>
              <a:rPr lang="en-US" sz="3000" dirty="0" smtClean="0">
                <a:latin typeface="Bell MT" pitchFamily="18" charset="0"/>
              </a:rPr>
              <a:t>with </a:t>
            </a:r>
            <a:r>
              <a:rPr lang="en-US" sz="3000" dirty="0">
                <a:latin typeface="Bell MT" pitchFamily="18" charset="0"/>
              </a:rPr>
              <a:t>tan </a:t>
            </a:r>
            <a:r>
              <a:rPr lang="en-US" sz="3000" dirty="0" smtClean="0">
                <a:latin typeface="Bell MT" pitchFamily="18" charset="0"/>
              </a:rPr>
              <a:t>smooth </a:t>
            </a:r>
            <a:r>
              <a:rPr lang="en-US" sz="3000" dirty="0">
                <a:latin typeface="Bell MT" pitchFamily="18" charset="0"/>
              </a:rPr>
              <a:t>skin of the tree,</a:t>
            </a:r>
          </a:p>
          <a:p>
            <a:pPr marL="365760" lvl="1" indent="0">
              <a:buNone/>
            </a:pPr>
            <a:r>
              <a:rPr lang="en-US" sz="3000" dirty="0">
                <a:latin typeface="Bell MT" pitchFamily="18" charset="0"/>
              </a:rPr>
              <a:t>Beside the mango was a man wearing no shoes,</a:t>
            </a:r>
          </a:p>
          <a:p>
            <a:pPr marL="365760" lvl="1" indent="0">
              <a:buNone/>
            </a:pPr>
            <a:r>
              <a:rPr lang="en-US" sz="3000" dirty="0" smtClean="0">
                <a:latin typeface="Bell MT" pitchFamily="18" charset="0"/>
              </a:rPr>
              <a:t>The skin of the feet opposed that of the mango and the tree,</a:t>
            </a:r>
          </a:p>
          <a:p>
            <a:pPr marL="365760" lvl="1" indent="0">
              <a:buNone/>
            </a:pPr>
            <a:r>
              <a:rPr lang="en-US" sz="3000" dirty="0" smtClean="0">
                <a:latin typeface="Bell MT" pitchFamily="18" charset="0"/>
              </a:rPr>
              <a:t>Callouses, wrinkles, dirt, stories.</a:t>
            </a:r>
          </a:p>
          <a:p>
            <a:pPr marL="365760" lvl="1" indent="0">
              <a:buNone/>
            </a:pPr>
            <a:r>
              <a:rPr lang="en-US" sz="3000" dirty="0" smtClean="0">
                <a:latin typeface="Bell MT" pitchFamily="18" charset="0"/>
              </a:rPr>
              <a:t>He picked up the mango gingerly in his time worn hands,</a:t>
            </a:r>
          </a:p>
          <a:p>
            <a:pPr marL="365760" lvl="1" indent="0">
              <a:buNone/>
            </a:pPr>
            <a:r>
              <a:rPr lang="en-US" sz="3000" dirty="0" smtClean="0">
                <a:latin typeface="Bell MT" pitchFamily="18" charset="0"/>
              </a:rPr>
              <a:t>Thinking of times long ago.</a:t>
            </a:r>
          </a:p>
          <a:p>
            <a:pPr marL="365760" lvl="1" indent="0">
              <a:buNone/>
            </a:pPr>
            <a:endParaRPr lang="en-US" sz="3000" dirty="0">
              <a:latin typeface="Bell MT" pitchFamily="18" charset="0"/>
            </a:endParaRPr>
          </a:p>
          <a:p>
            <a:pPr marL="365760" lvl="1" indent="0">
              <a:buNone/>
            </a:pPr>
            <a:r>
              <a:rPr lang="en-US" sz="3000" b="1" dirty="0" smtClean="0">
                <a:latin typeface="Bell MT" pitchFamily="18" charset="0"/>
              </a:rPr>
              <a:t>Characteristics: </a:t>
            </a:r>
            <a:r>
              <a:rPr lang="en-US" sz="3000" dirty="0" smtClean="0">
                <a:latin typeface="Bell MT" pitchFamily="18" charset="0"/>
              </a:rPr>
              <a:t>Ordinary events, setting is for character, ordinary characters. </a:t>
            </a:r>
          </a:p>
          <a:p>
            <a:pPr marL="365760" lvl="1" indent="0">
              <a:buNone/>
            </a:pPr>
            <a:r>
              <a:rPr lang="en-US" sz="3000" b="1" dirty="0" smtClean="0">
                <a:latin typeface="Bell MT" pitchFamily="18" charset="0"/>
              </a:rPr>
              <a:t>Lit devices: </a:t>
            </a:r>
            <a:r>
              <a:rPr lang="en-US" sz="3000" dirty="0" smtClean="0">
                <a:latin typeface="Bell MT" pitchFamily="18" charset="0"/>
              </a:rPr>
              <a:t>alliteration, imagery, word choice </a:t>
            </a:r>
          </a:p>
          <a:p>
            <a:pPr lvl="1"/>
            <a:endParaRPr lang="en-US" dirty="0">
              <a:latin typeface="Bell MT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http://olympusprogallery.com/prophotos/common/img/beatriz-m-barrio/m/00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09813" cy="173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52"/>
            <a:ext cx="8229600" cy="1143000"/>
          </a:xfrm>
        </p:spPr>
        <p:txBody>
          <a:bodyPr/>
          <a:lstStyle/>
          <a:p>
            <a:r>
              <a:rPr lang="en-US" b="1" dirty="0" smtClean="0"/>
              <a:t>Time to create!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ell MT" pitchFamily="18" charset="0"/>
              </a:rPr>
              <a:t>Your task is to create two poems. You will select a random object to make the subject of your poem. </a:t>
            </a:r>
            <a:endParaRPr lang="en-US" dirty="0">
              <a:latin typeface="Bell MT" pitchFamily="18" charset="0"/>
            </a:endParaRPr>
          </a:p>
          <a:p>
            <a:r>
              <a:rPr lang="en-US" b="1" dirty="0" smtClean="0">
                <a:latin typeface="Bell MT" pitchFamily="18" charset="0"/>
              </a:rPr>
              <a:t>POEM 1 – ROMANTIC	</a:t>
            </a:r>
            <a:r>
              <a:rPr lang="en-US" dirty="0" smtClean="0">
                <a:latin typeface="Bell MT" pitchFamily="18" charset="0"/>
              </a:rPr>
              <a:t>	</a:t>
            </a:r>
            <a:r>
              <a:rPr lang="en-US" b="1" dirty="0" smtClean="0">
                <a:latin typeface="Bell MT" pitchFamily="18" charset="0"/>
              </a:rPr>
              <a:t>POEM 2 – REALISTIC</a:t>
            </a:r>
          </a:p>
          <a:p>
            <a:r>
              <a:rPr lang="en-US" dirty="0">
                <a:latin typeface="Bell MT" pitchFamily="18" charset="0"/>
              </a:rPr>
              <a:t>Focus on two characteristics of each </a:t>
            </a:r>
            <a:r>
              <a:rPr lang="en-US" dirty="0" smtClean="0">
                <a:latin typeface="Bell MT" pitchFamily="18" charset="0"/>
              </a:rPr>
              <a:t>and use at least one lit device per poem. </a:t>
            </a:r>
            <a:endParaRPr lang="en-US" dirty="0">
              <a:latin typeface="Bell MT" pitchFamily="18" charset="0"/>
            </a:endParaRPr>
          </a:p>
          <a:p>
            <a:r>
              <a:rPr lang="en-US" b="1" dirty="0" smtClean="0">
                <a:latin typeface="Bell MT" pitchFamily="18" charset="0"/>
              </a:rPr>
              <a:t>Two Options for Writing:</a:t>
            </a:r>
          </a:p>
          <a:p>
            <a:pPr lvl="1"/>
            <a:r>
              <a:rPr lang="en-US" sz="2400" b="1" dirty="0" smtClean="0">
                <a:latin typeface="Bell MT" pitchFamily="18" charset="0"/>
              </a:rPr>
              <a:t>1. </a:t>
            </a:r>
            <a:r>
              <a:rPr lang="en-US" sz="2400" dirty="0" smtClean="0">
                <a:latin typeface="Bell MT" pitchFamily="18" charset="0"/>
              </a:rPr>
              <a:t>Begin with a Romantic poem. Then rewrite the poem as a scaled back, “simpler version” with focus on specific characteristics of Realism. </a:t>
            </a:r>
            <a:br>
              <a:rPr lang="en-US" sz="2400" dirty="0" smtClean="0">
                <a:latin typeface="Bell MT" pitchFamily="18" charset="0"/>
              </a:rPr>
            </a:br>
            <a:r>
              <a:rPr lang="en-US" sz="2400" dirty="0" smtClean="0">
                <a:latin typeface="Bell MT" pitchFamily="18" charset="0"/>
              </a:rPr>
              <a:t/>
            </a:r>
            <a:br>
              <a:rPr lang="en-US" sz="2400" dirty="0" smtClean="0">
                <a:latin typeface="Bell MT" pitchFamily="18" charset="0"/>
              </a:rPr>
            </a:br>
            <a:r>
              <a:rPr lang="en-US" sz="2400" b="1" dirty="0" smtClean="0">
                <a:latin typeface="Bell MT" pitchFamily="18" charset="0"/>
              </a:rPr>
              <a:t>2.</a:t>
            </a:r>
            <a:r>
              <a:rPr lang="en-US" sz="2400" dirty="0" smtClean="0">
                <a:latin typeface="Bell MT" pitchFamily="18" charset="0"/>
              </a:rPr>
              <a:t> Begin with a Realistic poem, then rewrite adding exaggerated details with focus on specific characteristics of Romanticism. </a:t>
            </a:r>
          </a:p>
          <a:p>
            <a:pPr marL="457200" lvl="1" indent="0" algn="ctr">
              <a:buNone/>
            </a:pPr>
            <a:r>
              <a:rPr lang="en-US" sz="2600" b="1" dirty="0" smtClean="0">
                <a:latin typeface="Bell MT" pitchFamily="18" charset="0"/>
              </a:rPr>
              <a:t>IT </a:t>
            </a:r>
            <a:r>
              <a:rPr lang="en-US" sz="2600" b="1" dirty="0">
                <a:latin typeface="Bell MT" pitchFamily="18" charset="0"/>
              </a:rPr>
              <a:t>IS ALL IN THE DETAILS</a:t>
            </a:r>
            <a:r>
              <a:rPr lang="en-US" sz="2600" b="1" dirty="0" smtClean="0">
                <a:latin typeface="Bell MT" pitchFamily="18" charset="0"/>
              </a:rPr>
              <a:t>!</a:t>
            </a:r>
            <a:endParaRPr lang="en-US" sz="26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Good Morning! 1/9/2015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Turn-in: </a:t>
            </a:r>
            <a:r>
              <a:rPr lang="en-US" sz="2800" dirty="0" smtClean="0"/>
              <a:t>Romanticism to Realism Packet, Book Vocab Sheet</a:t>
            </a:r>
          </a:p>
          <a:p>
            <a:r>
              <a:rPr lang="en-US" sz="2800" b="1" dirty="0" smtClean="0"/>
              <a:t>Take out: </a:t>
            </a:r>
            <a:r>
              <a:rPr lang="en-US" sz="2800" dirty="0" smtClean="0"/>
              <a:t>Writing utensil, grab bubble sheet</a:t>
            </a:r>
          </a:p>
          <a:p>
            <a:r>
              <a:rPr lang="en-US" sz="2800" b="1" dirty="0" smtClean="0"/>
              <a:t>Homework: </a:t>
            </a:r>
            <a:r>
              <a:rPr lang="en-US" sz="2800" dirty="0" smtClean="0"/>
              <a:t>None</a:t>
            </a:r>
          </a:p>
          <a:p>
            <a:r>
              <a:rPr lang="en-US" sz="2800" b="1" dirty="0" smtClean="0"/>
              <a:t>Reminders</a:t>
            </a:r>
          </a:p>
          <a:p>
            <a:pPr lvl="1"/>
            <a:r>
              <a:rPr lang="en-US" sz="2400" dirty="0" smtClean="0"/>
              <a:t>Turnitin.com – submit book review to BOTH the library and turnitin.com</a:t>
            </a:r>
          </a:p>
          <a:p>
            <a:pPr lvl="1"/>
            <a:r>
              <a:rPr lang="en-US" sz="2400" dirty="0" smtClean="0"/>
              <a:t>Review submitted by the end of day today.</a:t>
            </a:r>
          </a:p>
          <a:p>
            <a:pPr lvl="1"/>
            <a:r>
              <a:rPr lang="en-US" sz="2400" dirty="0" smtClean="0"/>
              <a:t>Turn in your individual reading books!</a:t>
            </a:r>
          </a:p>
          <a:p>
            <a:pPr lvl="1"/>
            <a:r>
              <a:rPr lang="en-US" sz="2400" dirty="0" smtClean="0"/>
              <a:t>Finals are in a week-</a:t>
            </a:r>
            <a:r>
              <a:rPr lang="en-US" sz="2400" dirty="0" err="1" smtClean="0"/>
              <a:t>ish</a:t>
            </a:r>
            <a:r>
              <a:rPr lang="en-US" sz="2400" dirty="0" smtClean="0"/>
              <a:t> – expect a study guide and study session by next week. If you are worried, go through PowerPoints on my website, write down list of major texts we read and the main ideas.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4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172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Reminder – Process of elimination. You can write on the test.</a:t>
            </a:r>
          </a:p>
          <a:p>
            <a:r>
              <a:rPr lang="en-US" sz="3600" dirty="0" smtClean="0"/>
              <a:t>Staple bubble sheet to test.</a:t>
            </a:r>
          </a:p>
          <a:p>
            <a:r>
              <a:rPr lang="en-US" sz="3600" dirty="0" smtClean="0"/>
              <a:t>Finished early?</a:t>
            </a:r>
          </a:p>
          <a:p>
            <a:pPr lvl="1"/>
            <a:r>
              <a:rPr lang="en-US" sz="3200" dirty="0" smtClean="0"/>
              <a:t>Take out a piece of paper – reflect, what did you like about the individual book assignment? What could have been better?</a:t>
            </a:r>
          </a:p>
          <a:p>
            <a:pPr lvl="1"/>
            <a:r>
              <a:rPr lang="en-US" sz="3200" dirty="0" smtClean="0"/>
              <a:t>Begin going through notes and making a list of text/topics covered in class and the main idea of each.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0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Morning! 1/12/2015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Turn-in: </a:t>
            </a:r>
            <a:r>
              <a:rPr lang="en-US" sz="4000" dirty="0" smtClean="0"/>
              <a:t>Nothing</a:t>
            </a:r>
          </a:p>
          <a:p>
            <a:r>
              <a:rPr lang="en-US" sz="4000" b="1" dirty="0" smtClean="0"/>
              <a:t>Take out: </a:t>
            </a:r>
            <a:r>
              <a:rPr lang="en-US" sz="4000" dirty="0" smtClean="0"/>
              <a:t>English Journal, Writing Utensil, </a:t>
            </a:r>
            <a:r>
              <a:rPr lang="en-US" sz="4000" b="1" u="sng" dirty="0" smtClean="0"/>
              <a:t>Textbook</a:t>
            </a:r>
          </a:p>
          <a:p>
            <a:r>
              <a:rPr lang="en-US" sz="4000" b="1" dirty="0" smtClean="0"/>
              <a:t>Fast Five: </a:t>
            </a:r>
            <a:r>
              <a:rPr lang="en-US" sz="4000" dirty="0" smtClean="0"/>
              <a:t>What are the characteristics of Realism?</a:t>
            </a:r>
          </a:p>
          <a:p>
            <a:r>
              <a:rPr lang="en-US" sz="4000" b="1" dirty="0" smtClean="0"/>
              <a:t>Homework: </a:t>
            </a:r>
            <a:r>
              <a:rPr lang="en-US" sz="4000" dirty="0" smtClean="0"/>
              <a:t>None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5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in Characterization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Ways author’s portray characters:</a:t>
            </a:r>
          </a:p>
          <a:p>
            <a:pPr lvl="1"/>
            <a:r>
              <a:rPr lang="en-US" sz="3200" dirty="0" smtClean="0"/>
              <a:t>Physical description</a:t>
            </a:r>
          </a:p>
          <a:p>
            <a:pPr lvl="1"/>
            <a:r>
              <a:rPr lang="en-US" sz="3200" dirty="0" smtClean="0"/>
              <a:t>Character’s words and action</a:t>
            </a:r>
          </a:p>
          <a:p>
            <a:pPr lvl="1"/>
            <a:r>
              <a:rPr lang="en-US" sz="3200" dirty="0" smtClean="0"/>
              <a:t>Words and actions of other characters</a:t>
            </a:r>
          </a:p>
          <a:p>
            <a:pPr lvl="1"/>
            <a:r>
              <a:rPr lang="en-US" sz="3200" dirty="0" smtClean="0"/>
              <a:t>Direct commentary by the narrator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30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Piece of String – Guy de Maupassant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Page 945 – Read “Maupassant’s Norman Roots” Why is it significant?</a:t>
            </a:r>
          </a:p>
          <a:p>
            <a:r>
              <a:rPr lang="en-US" sz="3200" dirty="0" smtClean="0"/>
              <a:t>Answer “Focus your Reading” </a:t>
            </a:r>
          </a:p>
          <a:p>
            <a:pPr lvl="1"/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2748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Two pages of notes </a:t>
            </a:r>
            <a:br>
              <a:rPr lang="en-US" sz="4400" dirty="0" smtClean="0"/>
            </a:br>
            <a:r>
              <a:rPr lang="en-US" sz="4400" dirty="0" smtClean="0"/>
              <a:t>(have both out at the same time)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/>
          <a:lstStyle/>
          <a:p>
            <a:r>
              <a:rPr lang="en-US" sz="3600" dirty="0"/>
              <a:t>Copy </a:t>
            </a:r>
            <a:r>
              <a:rPr lang="en-US" sz="3600" dirty="0" smtClean="0"/>
              <a:t>setting cluster (pg945) </a:t>
            </a:r>
            <a:r>
              <a:rPr lang="en-US" sz="3600" dirty="0"/>
              <a:t>into notebook</a:t>
            </a:r>
          </a:p>
          <a:p>
            <a:r>
              <a:rPr lang="en-US" sz="3600" dirty="0"/>
              <a:t>Also make a table for characterization:</a:t>
            </a:r>
          </a:p>
          <a:p>
            <a:pPr lvl="1"/>
            <a:r>
              <a:rPr lang="en-US" sz="3200" b="1" u="sng" dirty="0"/>
              <a:t>Page/Col</a:t>
            </a:r>
            <a:r>
              <a:rPr lang="en-US" sz="3200" b="1" dirty="0"/>
              <a:t>      </a:t>
            </a:r>
            <a:r>
              <a:rPr lang="en-US" sz="3200" b="1" u="sng" dirty="0"/>
              <a:t>Characterization</a:t>
            </a:r>
          </a:p>
          <a:p>
            <a:pPr lvl="1"/>
            <a:r>
              <a:rPr lang="en-US" sz="2800" dirty="0" smtClean="0"/>
              <a:t>946/2	       Narrator – M.H. </a:t>
            </a:r>
            <a:r>
              <a:rPr lang="en-US" sz="2800" smtClean="0"/>
              <a:t>is frugal </a:t>
            </a:r>
          </a:p>
          <a:p>
            <a:pPr lvl="1"/>
            <a:r>
              <a:rPr lang="en-US" sz="2800" dirty="0" smtClean="0"/>
              <a:t>946/2</a:t>
            </a:r>
            <a:r>
              <a:rPr lang="en-US" sz="2800" dirty="0"/>
              <a:t>	       Physical	 - He has pain when he </a:t>
            </a:r>
            <a:r>
              <a:rPr lang="en-US" sz="2800" dirty="0" smtClean="0"/>
              <a:t>bends over</a:t>
            </a:r>
            <a:endParaRPr lang="en-US" sz="2800" dirty="0"/>
          </a:p>
          <a:p>
            <a:pPr lvl="1"/>
            <a:r>
              <a:rPr lang="en-US" sz="2800" dirty="0" smtClean="0"/>
              <a:t>947/1	       Action of character </a:t>
            </a:r>
            <a:r>
              <a:rPr lang="en-US" sz="2800" dirty="0"/>
              <a:t>– He hides string </a:t>
            </a:r>
            <a:r>
              <a:rPr lang="en-US" sz="2800" dirty="0" smtClean="0"/>
              <a:t>								in </a:t>
            </a:r>
            <a:r>
              <a:rPr lang="en-US" sz="2800" dirty="0"/>
              <a:t>his </a:t>
            </a:r>
            <a:r>
              <a:rPr lang="en-US" sz="2800" dirty="0" smtClean="0"/>
              <a:t>shirt</a:t>
            </a:r>
          </a:p>
          <a:p>
            <a:pPr lvl="1"/>
            <a:r>
              <a:rPr lang="en-US" sz="2800" dirty="0" smtClean="0"/>
              <a:t>948/2	       Action of other character -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Individual Book Assignment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Packet</a:t>
            </a:r>
          </a:p>
          <a:p>
            <a:r>
              <a:rPr lang="en-US" sz="3200" dirty="0" smtClean="0"/>
              <a:t>Review to turnitin.com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, then Skyline Library Website (Instructions about content and submission on the packet handed out in November)</a:t>
            </a:r>
          </a:p>
          <a:p>
            <a:endParaRPr lang="en-US" sz="3200" dirty="0"/>
          </a:p>
          <a:p>
            <a:r>
              <a:rPr lang="en-US" sz="3200" dirty="0" smtClean="0"/>
              <a:t>Both due 1/19/16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54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Mish, Matt, </a:t>
            </a:r>
            <a:r>
              <a:rPr lang="en-US" sz="3200" dirty="0" err="1" smtClean="0"/>
              <a:t>Alysse</a:t>
            </a:r>
            <a:r>
              <a:rPr lang="en-US" sz="3200" dirty="0" smtClean="0"/>
              <a:t>, Jared, Andrei, Alex T, Jayme, and Emily</a:t>
            </a:r>
          </a:p>
          <a:p>
            <a:r>
              <a:rPr lang="en-US" sz="3200" dirty="0" smtClean="0"/>
              <a:t>Come after school today or before school tomorrow to make up the test! </a:t>
            </a:r>
            <a:r>
              <a:rPr lang="en-US" sz="3200" smtClean="0"/>
              <a:t>2410C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90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948/950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948 - Name three details that give a realistic impression of the scenes described on this page.</a:t>
            </a:r>
          </a:p>
          <a:p>
            <a:r>
              <a:rPr lang="en-US" sz="4400" dirty="0" smtClean="0"/>
              <a:t>950 - Suggest</a:t>
            </a:r>
            <a:r>
              <a:rPr lang="en-US" sz="4400" dirty="0"/>
              <a:t>: How this part of the story shows characteristics of Realism. Connect directly to the characteristics.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15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Realism portrays the everyday difficulties and appointments of ordinary people. </a:t>
            </a:r>
            <a:endParaRPr lang="en-US" sz="3600" dirty="0"/>
          </a:p>
          <a:p>
            <a:r>
              <a:rPr lang="en-US" sz="3600" dirty="0" smtClean="0"/>
              <a:t>Suggest: How this part of the story shows characteristics of Realism. Connect directly to the characteristics.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0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Page 952 in Textbook</a:t>
            </a:r>
          </a:p>
          <a:p>
            <a:r>
              <a:rPr lang="en-US" sz="3600" dirty="0" smtClean="0"/>
              <a:t>Individually</a:t>
            </a:r>
          </a:p>
          <a:p>
            <a:pPr lvl="1"/>
            <a:r>
              <a:rPr lang="en-US" sz="3200" dirty="0" smtClean="0"/>
              <a:t>Connect to literature</a:t>
            </a:r>
          </a:p>
          <a:p>
            <a:pPr lvl="1"/>
            <a:r>
              <a:rPr lang="en-US" sz="3200" dirty="0" smtClean="0"/>
              <a:t>Think Critically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600" dirty="0" smtClean="0"/>
              <a:t>In groups of 5 – fill out the “Literary Analysis Characterization in Realism”  </a:t>
            </a:r>
            <a:r>
              <a:rPr lang="en-US" sz="3600" dirty="0"/>
              <a:t>activity and Extend </a:t>
            </a:r>
            <a:r>
              <a:rPr lang="en-US" sz="3600" dirty="0" smtClean="0"/>
              <a:t>Interpretations</a:t>
            </a:r>
          </a:p>
          <a:p>
            <a:r>
              <a:rPr lang="en-US" sz="3600" dirty="0" smtClean="0"/>
              <a:t>Turn in with stamps sheets attached to the back</a:t>
            </a:r>
            <a:endParaRPr lang="en-US" sz="36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430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Romanticism – review of characteristics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Arial Rounded MT Bold" pitchFamily="34" charset="0"/>
                <a:cs typeface="Arial" pitchFamily="34" charset="0"/>
              </a:rPr>
              <a:t>Unrealistic Characters</a:t>
            </a:r>
          </a:p>
          <a:p>
            <a:r>
              <a:rPr lang="en-US" sz="3600" dirty="0">
                <a:latin typeface="Arial Rounded MT Bold" pitchFamily="34" charset="0"/>
                <a:cs typeface="Arial" pitchFamily="34" charset="0"/>
              </a:rPr>
              <a:t>Character is a “god”</a:t>
            </a:r>
          </a:p>
          <a:p>
            <a:r>
              <a:rPr lang="en-US" sz="3600" dirty="0">
                <a:latin typeface="Arial Rounded MT Bold" pitchFamily="34" charset="0"/>
                <a:cs typeface="Arial" pitchFamily="34" charset="0"/>
              </a:rPr>
              <a:t>Plot is unusual events, mystery, high adventure</a:t>
            </a:r>
          </a:p>
          <a:p>
            <a:r>
              <a:rPr lang="en-US" sz="3600" dirty="0">
                <a:latin typeface="Arial Rounded MT Bold" pitchFamily="34" charset="0"/>
                <a:cs typeface="Arial" pitchFamily="34" charset="0"/>
              </a:rPr>
              <a:t>Story is “told”</a:t>
            </a:r>
          </a:p>
          <a:p>
            <a:r>
              <a:rPr lang="en-US" sz="3600" dirty="0">
                <a:latin typeface="Arial Rounded MT Bold" pitchFamily="34" charset="0"/>
                <a:cs typeface="Arial" pitchFamily="34" charset="0"/>
              </a:rPr>
              <a:t>Exaggeration </a:t>
            </a:r>
            <a:r>
              <a:rPr lang="en-US" sz="3600" dirty="0" smtClean="0">
                <a:latin typeface="Arial Rounded MT Bold" pitchFamily="34" charset="0"/>
                <a:cs typeface="Arial" pitchFamily="34" charset="0"/>
              </a:rPr>
              <a:t>(hyperbole)</a:t>
            </a:r>
            <a:endParaRPr lang="en-US" sz="3600" dirty="0">
              <a:latin typeface="Arial Rounded MT Bold" pitchFamily="34" charset="0"/>
              <a:cs typeface="Arial" pitchFamily="34" charset="0"/>
            </a:endParaRPr>
          </a:p>
          <a:p>
            <a:r>
              <a:rPr lang="en-US" sz="3600" dirty="0">
                <a:latin typeface="Arial Rounded MT Bold" pitchFamily="34" charset="0"/>
                <a:cs typeface="Arial" pitchFamily="34" charset="0"/>
              </a:rPr>
              <a:t>Setting is for </a:t>
            </a:r>
            <a:r>
              <a:rPr lang="en-US" sz="3600" u="sng" dirty="0">
                <a:latin typeface="Arial Rounded MT Bold" pitchFamily="34" charset="0"/>
                <a:cs typeface="Arial" pitchFamily="34" charset="0"/>
              </a:rPr>
              <a:t>plot </a:t>
            </a:r>
            <a:r>
              <a:rPr lang="en-US" sz="3600" dirty="0">
                <a:latin typeface="Arial Rounded MT Bold" pitchFamily="34" charset="0"/>
                <a:cs typeface="Arial" pitchFamily="34" charset="0"/>
              </a:rPr>
              <a:t>	</a:t>
            </a:r>
          </a:p>
          <a:p>
            <a:r>
              <a:rPr lang="en-US" sz="3600" dirty="0">
                <a:latin typeface="Arial Rounded MT Bold" pitchFamily="34" charset="0"/>
              </a:rPr>
              <a:t>The language is often “literary” (formal)</a:t>
            </a:r>
            <a:endParaRPr lang="en-US" sz="3600" dirty="0">
              <a:latin typeface="Arial Rounded MT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Poetry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In groups of 4 – discuss the poems you selected for homework and elements of Romanticism you identified. Similarities and differences?</a:t>
            </a:r>
          </a:p>
          <a:p>
            <a:r>
              <a:rPr lang="en-US" sz="3200" dirty="0" smtClean="0"/>
              <a:t>Come select one of the poems</a:t>
            </a:r>
          </a:p>
          <a:p>
            <a:r>
              <a:rPr lang="en-US" sz="3200" dirty="0" smtClean="0"/>
              <a:t>1. Read out loud once</a:t>
            </a:r>
          </a:p>
          <a:p>
            <a:r>
              <a:rPr lang="en-US" sz="3200" dirty="0" smtClean="0"/>
              <a:t>2. Discuss what you “notice” – can be as simple as I notice these words, or 10 lines, or rhyme at the end</a:t>
            </a:r>
          </a:p>
          <a:p>
            <a:r>
              <a:rPr lang="en-US" sz="3200" dirty="0" smtClean="0"/>
              <a:t>3. Read out loud again, paying attention to phrases which support the characteristics of romanticism</a:t>
            </a:r>
          </a:p>
          <a:p>
            <a:r>
              <a:rPr lang="en-US" sz="3200" dirty="0" smtClean="0"/>
              <a:t>4. Underline and mark characteristics</a:t>
            </a:r>
          </a:p>
          <a:p>
            <a:r>
              <a:rPr lang="en-US" sz="3200" dirty="0" smtClean="0"/>
              <a:t>5. cut out the characteristics and tape to the papers on the wall (once you have identified as many as you can)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Write down the title of the other poem</a:t>
            </a:r>
          </a:p>
          <a:p>
            <a:endParaRPr lang="en-US" sz="3600" dirty="0" smtClean="0"/>
          </a:p>
          <a:p>
            <a:r>
              <a:rPr lang="en-US" sz="3600" dirty="0" smtClean="0"/>
              <a:t>Bring an annotated copy to class tomorrow (stamp)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67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Good Morning! 1/11/2016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5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Turn-in:</a:t>
            </a:r>
            <a:r>
              <a:rPr lang="en-US" sz="3600" b="1" dirty="0"/>
              <a:t> </a:t>
            </a:r>
            <a:r>
              <a:rPr lang="en-US" sz="3600" dirty="0" smtClean="0"/>
              <a:t>Romanticism worksheet</a:t>
            </a:r>
          </a:p>
          <a:p>
            <a:r>
              <a:rPr lang="en-US" sz="3600" b="1" u="sng" dirty="0" smtClean="0"/>
              <a:t>Take out: </a:t>
            </a:r>
            <a:r>
              <a:rPr lang="en-US" sz="3600" dirty="0" smtClean="0"/>
              <a:t>Romanticism homework, writing utensil, journal, (scissors if you have them)</a:t>
            </a:r>
            <a:endParaRPr lang="en-US" sz="3600" dirty="0"/>
          </a:p>
          <a:p>
            <a:r>
              <a:rPr lang="en-US" sz="3600" b="1" u="sng" dirty="0" smtClean="0"/>
              <a:t>Fast Five:</a:t>
            </a:r>
            <a:r>
              <a:rPr lang="en-US" sz="3600" dirty="0" smtClean="0"/>
              <a:t> In general, what are the characteristic's of Romanticism? Pick two and write a “line of poetry” (sentence) as an example.</a:t>
            </a:r>
            <a:endParaRPr lang="en-US" sz="3600" b="1" u="sng" dirty="0" smtClean="0"/>
          </a:p>
          <a:p>
            <a:r>
              <a:rPr lang="en-US" sz="3600" b="1" u="sng" dirty="0" smtClean="0"/>
              <a:t>Homework</a:t>
            </a:r>
            <a:r>
              <a:rPr lang="en-US" sz="3600" b="1" u="sng" dirty="0"/>
              <a:t>:</a:t>
            </a:r>
            <a:r>
              <a:rPr lang="en-US" sz="3600" u="sng" dirty="0"/>
              <a:t> </a:t>
            </a:r>
            <a:r>
              <a:rPr lang="en-US" sz="3600" dirty="0" smtClean="0"/>
              <a:t>Poetry </a:t>
            </a:r>
            <a:r>
              <a:rPr lang="en-US" sz="3600" dirty="0" err="1" smtClean="0"/>
              <a:t>characteritic</a:t>
            </a:r>
            <a:r>
              <a:rPr lang="en-US" sz="3600" smtClean="0"/>
              <a:t>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Romanticism vs. Realism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Romanticism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114800" cy="4267200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Unrealistic Characters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Character is a “god”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Plot is unusual events, mystery, high adventure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Story is “told”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Exaggeration </a:t>
            </a:r>
          </a:p>
          <a:p>
            <a:r>
              <a:rPr lang="en-US" dirty="0">
                <a:latin typeface="Arial Rounded MT Bold" pitchFamily="34" charset="0"/>
                <a:cs typeface="Arial" pitchFamily="34" charset="0"/>
              </a:rPr>
              <a:t>Setting 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is for plot</a:t>
            </a:r>
            <a:r>
              <a:rPr lang="en-US" dirty="0">
                <a:latin typeface="Arial Rounded MT Bold" pitchFamily="34" charset="0"/>
                <a:cs typeface="Arial" pitchFamily="34" charset="0"/>
              </a:rPr>
              <a:t> 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	</a:t>
            </a:r>
          </a:p>
          <a:p>
            <a:r>
              <a:rPr lang="en-US" dirty="0">
                <a:latin typeface="Arial Rounded MT Bold" pitchFamily="34" charset="0"/>
              </a:rPr>
              <a:t>The language is often “literary</a:t>
            </a:r>
            <a:r>
              <a:rPr lang="en-US" dirty="0" smtClean="0">
                <a:latin typeface="Arial Rounded MT Bold" pitchFamily="34" charset="0"/>
              </a:rPr>
              <a:t>” (formal)</a:t>
            </a: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676400"/>
            <a:ext cx="4041775" cy="639762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Rounded MT Bold" pitchFamily="34" charset="0"/>
              </a:rPr>
              <a:t>Realism</a:t>
            </a:r>
            <a:endParaRPr lang="en-US" sz="4800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Realistic characters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Characters are normal people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Plot is ordinary events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Story is “shown”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Objectivity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Setting is for characterization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Writer uses everyday, “normal speech</a:t>
            </a:r>
            <a:endParaRPr lang="en-US" dirty="0">
              <a:latin typeface="Arial Rounded MT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4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Realism – focus on the ordinary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Rounded MT Bold" pitchFamily="34" charset="0"/>
                <a:cs typeface="Arial" pitchFamily="34" charset="0"/>
              </a:rPr>
              <a:t>Focus on everyday activities instead of romanticized, stylized </a:t>
            </a:r>
            <a:r>
              <a:rPr lang="en-US" sz="4000" dirty="0" smtClean="0">
                <a:latin typeface="Arial Rounded MT Bold" pitchFamily="34" charset="0"/>
                <a:cs typeface="Arial" pitchFamily="34" charset="0"/>
              </a:rPr>
              <a:t>interpretations</a:t>
            </a:r>
          </a:p>
          <a:p>
            <a:r>
              <a:rPr lang="en-US" sz="4000" dirty="0">
                <a:latin typeface="Arial Rounded MT Bold" pitchFamily="34" charset="0"/>
                <a:cs typeface="Arial" pitchFamily="34" charset="0"/>
              </a:rPr>
              <a:t>Characters resemble ordinary people</a:t>
            </a:r>
            <a:endParaRPr lang="en-US" sz="4000" dirty="0" smtClean="0">
              <a:latin typeface="Arial Rounded MT Bold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  <a:cs typeface="Arial" pitchFamily="34" charset="0"/>
              </a:rPr>
              <a:t>Writer </a:t>
            </a:r>
            <a:r>
              <a:rPr lang="en-US" sz="4000" dirty="0">
                <a:latin typeface="Arial Rounded MT Bold" pitchFamily="34" charset="0"/>
                <a:cs typeface="Arial" pitchFamily="34" charset="0"/>
              </a:rPr>
              <a:t>is interested in recent or contemporary </a:t>
            </a:r>
            <a:r>
              <a:rPr lang="en-US" sz="4000" dirty="0" smtClean="0">
                <a:latin typeface="Arial Rounded MT Bold" pitchFamily="34" charset="0"/>
                <a:cs typeface="Arial" pitchFamily="34" charset="0"/>
              </a:rPr>
              <a:t>life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695</TotalTime>
  <Words>1220</Words>
  <Application>Microsoft Office PowerPoint</Application>
  <PresentationFormat>On-screen Show (4:3)</PresentationFormat>
  <Paragraphs>212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PMingLiU</vt:lpstr>
      <vt:lpstr>Arial</vt:lpstr>
      <vt:lpstr>Arial Rounded MT Bold</vt:lpstr>
      <vt:lpstr>Bell MT</vt:lpstr>
      <vt:lpstr>Calibri</vt:lpstr>
      <vt:lpstr>Monotype Corsiva</vt:lpstr>
      <vt:lpstr>Tw Cen MT</vt:lpstr>
      <vt:lpstr>Thatch</vt:lpstr>
      <vt:lpstr>Romanticism to Realism</vt:lpstr>
      <vt:lpstr>Good Morning! 1/11/2016</vt:lpstr>
      <vt:lpstr>Individual Book Assignment Reminder</vt:lpstr>
      <vt:lpstr>Romanticism – review of characteristics</vt:lpstr>
      <vt:lpstr>Poetry Puzzle</vt:lpstr>
      <vt:lpstr>Homework</vt:lpstr>
      <vt:lpstr>Good Morning! 1/11/2016</vt:lpstr>
      <vt:lpstr>Romanticism vs. Realism</vt:lpstr>
      <vt:lpstr>Realism – focus on the ordinary</vt:lpstr>
      <vt:lpstr>Let’s Compare - Paintings</vt:lpstr>
      <vt:lpstr>Your turn!</vt:lpstr>
      <vt:lpstr>Courbet The Stonebreakers</vt:lpstr>
      <vt:lpstr>Friedrich –  Wanderer</vt:lpstr>
      <vt:lpstr>Millet –  Woman Baking  Bread</vt:lpstr>
      <vt:lpstr>Friedrich - Monk by the Sea</vt:lpstr>
      <vt:lpstr>Good Morning! 1/6/2015</vt:lpstr>
      <vt:lpstr>Literature Comparison</vt:lpstr>
      <vt:lpstr>Thesis Statement</vt:lpstr>
      <vt:lpstr>Good Morning! 1/7/2015</vt:lpstr>
      <vt:lpstr>Respond</vt:lpstr>
      <vt:lpstr>PowerPoint Presentation</vt:lpstr>
      <vt:lpstr>PowerPoint Presentation</vt:lpstr>
      <vt:lpstr>Time to create!</vt:lpstr>
      <vt:lpstr>Good Morning! 1/9/2015</vt:lpstr>
      <vt:lpstr>PowerPoint Presentation</vt:lpstr>
      <vt:lpstr>Good Morning! 1/12/2015</vt:lpstr>
      <vt:lpstr>Focus in Characterization </vt:lpstr>
      <vt:lpstr>A Piece of String – Guy de Maupassant</vt:lpstr>
      <vt:lpstr>Two pages of notes  (have both out at the same time)</vt:lpstr>
      <vt:lpstr>PowerPoint Presentation</vt:lpstr>
      <vt:lpstr>Page 948/950 </vt:lpstr>
      <vt:lpstr>Page 950</vt:lpstr>
      <vt:lpstr>Final Thoughts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 to Realism</dc:title>
  <dc:creator>Havlin Swartz, Jordan    SHS - Staff</dc:creator>
  <cp:lastModifiedBy>Havlin Swartz, Jordan    SHS - Staff</cp:lastModifiedBy>
  <cp:revision>40</cp:revision>
  <dcterms:created xsi:type="dcterms:W3CDTF">2015-01-05T14:44:38Z</dcterms:created>
  <dcterms:modified xsi:type="dcterms:W3CDTF">2016-01-11T22:10:18Z</dcterms:modified>
</cp:coreProperties>
</file>